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5"/>
    <p:sldMasterId id="214748371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Oswald Medium"/>
      <p:regular r:id="rId23"/>
      <p:bold r:id="rId24"/>
    </p:embeddedFont>
    <p:embeddedFont>
      <p:font typeface="Roboto Thin"/>
      <p:regular r:id="rId25"/>
      <p:bold r:id="rId26"/>
      <p:italic r:id="rId27"/>
      <p:boldItalic r:id="rId28"/>
    </p:embeddedFont>
    <p:embeddedFont>
      <p:font typeface="Roboto"/>
      <p:regular r:id="rId29"/>
      <p:bold r:id="rId30"/>
      <p:italic r:id="rId31"/>
      <p:boldItalic r:id="rId32"/>
    </p:embeddedFont>
    <p:embeddedFont>
      <p:font typeface="Roboto Medium"/>
      <p:regular r:id="rId33"/>
      <p:bold r:id="rId34"/>
      <p:italic r:id="rId35"/>
      <p:boldItalic r:id="rId36"/>
    </p:embeddedFont>
    <p:embeddedFont>
      <p:font typeface="Caveat"/>
      <p:regular r:id="rId37"/>
      <p:bold r:id="rId38"/>
    </p:embeddedFont>
    <p:embeddedFont>
      <p:font typeface="Oswald Light"/>
      <p:regular r:id="rId39"/>
      <p:bold r:id="rId40"/>
    </p:embeddedFont>
    <p:embeddedFont>
      <p:font typeface="Roboto Light"/>
      <p:regular r:id="rId41"/>
      <p:bold r:id="rId42"/>
      <p:italic r:id="rId43"/>
      <p:boldItalic r:id="rId44"/>
    </p:embeddedFont>
    <p:embeddedFont>
      <p:font typeface="Oswal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D4365F-542C-402D-895B-F899297132E9}">
  <a:tblStyle styleId="{C3D4365F-542C-402D-895B-F899297132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1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Light-bold.fntdata"/><Relationship Id="rId42" Type="http://schemas.openxmlformats.org/officeDocument/2006/relationships/font" Target="fonts/RobotoLight-bold.fntdata"/><Relationship Id="rId41" Type="http://schemas.openxmlformats.org/officeDocument/2006/relationships/font" Target="fonts/RobotoLight-regular.fntdata"/><Relationship Id="rId44" Type="http://schemas.openxmlformats.org/officeDocument/2006/relationships/font" Target="fonts/RobotoLight-boldItalic.fntdata"/><Relationship Id="rId43" Type="http://schemas.openxmlformats.org/officeDocument/2006/relationships/font" Target="fonts/RobotoLight-italic.fntdata"/><Relationship Id="rId46" Type="http://schemas.openxmlformats.org/officeDocument/2006/relationships/font" Target="fonts/Oswald-bold.fntdata"/><Relationship Id="rId45" Type="http://schemas.openxmlformats.org/officeDocument/2006/relationships/font" Target="fonts/Oswald-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RobotoMedium-regular.fntdata"/><Relationship Id="rId32" Type="http://schemas.openxmlformats.org/officeDocument/2006/relationships/font" Target="fonts/Roboto-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Caveat-regular.fntdata"/><Relationship Id="rId36" Type="http://schemas.openxmlformats.org/officeDocument/2006/relationships/font" Target="fonts/RobotoMedium-boldItalic.fntdata"/><Relationship Id="rId39" Type="http://schemas.openxmlformats.org/officeDocument/2006/relationships/font" Target="fonts/OswaldLight-regular.fntdata"/><Relationship Id="rId38" Type="http://schemas.openxmlformats.org/officeDocument/2006/relationships/font" Target="fonts/Caveat-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OswaldMedium-bold.fntdata"/><Relationship Id="rId23" Type="http://schemas.openxmlformats.org/officeDocument/2006/relationships/font" Target="fonts/OswaldMedium-regular.fntdata"/><Relationship Id="rId26" Type="http://schemas.openxmlformats.org/officeDocument/2006/relationships/font" Target="fonts/RobotoThin-bold.fntdata"/><Relationship Id="rId25" Type="http://schemas.openxmlformats.org/officeDocument/2006/relationships/font" Target="fonts/RobotoThin-regular.fntdata"/><Relationship Id="rId28" Type="http://schemas.openxmlformats.org/officeDocument/2006/relationships/font" Target="fonts/RobotoThin-boldItalic.fntdata"/><Relationship Id="rId27" Type="http://schemas.openxmlformats.org/officeDocument/2006/relationships/font" Target="fonts/RobotoThin-italic.fntdata"/><Relationship Id="rId29" Type="http://schemas.openxmlformats.org/officeDocument/2006/relationships/font" Target="fonts/Roboto-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04abf3b98a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04abf3b98a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104abf3b98a_0_2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104abf3b98a_0_2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04abf3b98a_0_2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04abf3b98a_0_2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04abf3b98a_0_2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04abf3b98a_0_2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04abf3b98a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04abf3b98a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04abf3b98a_0_2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04abf3b98a_0_2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04abf3b98a_0_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04abf3b98a_0_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04abf3b98a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04abf3b98a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4abf3b98a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04abf3b98a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04abf3b98a_0_2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04abf3b98a_0_2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4abf3b98a_0_2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4abf3b98a_0_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04abf3b98a_0_2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04abf3b98a_0_2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04abf3b98a_0_2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04abf3b98a_0_2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04abf3b98a_0_2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04abf3b98a_0_2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04abf3b98a_0_2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04abf3b98a_0_2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14.png"/><Relationship Id="rId11" Type="http://schemas.openxmlformats.org/officeDocument/2006/relationships/image" Target="../media/image31.png"/><Relationship Id="rId10" Type="http://schemas.openxmlformats.org/officeDocument/2006/relationships/image" Target="../media/image22.png"/><Relationship Id="rId9"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2.png"/><Relationship Id="rId4"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{C3D4365F-542C-402D-895B-F899297132E9}</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{C3D4365F-542C-402D-895B-F899297132E9}</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59"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1" name="Google Shape;86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2" name="Google Shape;86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64" name="Google Shape;864;p69"/>
          <p:cNvGrpSpPr/>
          <p:nvPr/>
        </p:nvGrpSpPr>
        <p:grpSpPr>
          <a:xfrm>
            <a:off x="4167150" y="1202575"/>
            <a:ext cx="809700" cy="809700"/>
            <a:chOff x="1457325" y="1219200"/>
            <a:chExt cx="809700" cy="809700"/>
          </a:xfrm>
        </p:grpSpPr>
        <p:sp>
          <p:nvSpPr>
            <p:cNvPr id="865" name="Google Shape;865;p69"/>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9"/>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69"/>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8" name="Google Shape;868;p69"/>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3" name="Google Shape;873;p7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74" name="Google Shape;874;p7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75" name="Google Shape;87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76" name="Google Shape;876;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2.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1"/>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400"/>
              <a:t>Object-Relational Mapping (ORM)</a:t>
            </a:r>
            <a:endParaRPr sz="3400"/>
          </a:p>
        </p:txBody>
      </p:sp>
      <p:sp>
        <p:nvSpPr>
          <p:cNvPr id="882" name="Google Shape;882;p71"/>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9" name="Google Shape;999;p80"/>
          <p:cNvSpPr txBox="1"/>
          <p:nvPr>
            <p:ph idx="1" type="subTitle"/>
          </p:nvPr>
        </p:nvSpPr>
        <p:spPr>
          <a:xfrm>
            <a:off x="0" y="791975"/>
            <a:ext cx="9187800" cy="22542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a:highlight>
                  <a:srgbClr val="FFFF00"/>
                </a:highlight>
              </a:rPr>
              <a:t>Sequelize</a:t>
            </a:r>
            <a:r>
              <a:rPr lang="en"/>
              <a:t> is an object-relational mapper (ORM) that can be installed with npm.</a:t>
            </a:r>
            <a:endParaRPr/>
          </a:p>
        </p:txBody>
      </p:sp>
      <p:pic>
        <p:nvPicPr>
          <p:cNvPr id="1000" name="Google Shape;1000;p80"/>
          <p:cNvPicPr preferRelativeResize="0"/>
          <p:nvPr/>
        </p:nvPicPr>
        <p:blipFill>
          <a:blip r:embed="rId3">
            <a:alphaModFix/>
          </a:blip>
          <a:stretch>
            <a:fillRect/>
          </a:stretch>
        </p:blipFill>
        <p:spPr>
          <a:xfrm>
            <a:off x="3882850" y="2433725"/>
            <a:ext cx="1378300" cy="159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Sequelize provides the following benefits:</a:t>
            </a:r>
            <a:endParaRPr/>
          </a:p>
        </p:txBody>
      </p:sp>
      <p:sp>
        <p:nvSpPr>
          <p:cNvPr id="1006" name="Google Shape;1006;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07" name="Google Shape;1007;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Sequelize</a:t>
            </a:r>
            <a:endParaRPr/>
          </a:p>
        </p:txBody>
      </p:sp>
      <p:sp>
        <p:nvSpPr>
          <p:cNvPr id="1008" name="Google Shape;1008;p81"/>
          <p:cNvSpPr/>
          <p:nvPr/>
        </p:nvSpPr>
        <p:spPr>
          <a:xfrm>
            <a:off x="1362456" y="12240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Allows you to model your data as JavaScript classes. </a:t>
            </a:r>
            <a:endParaRPr sz="1600">
              <a:latin typeface="Roboto"/>
              <a:ea typeface="Roboto"/>
              <a:cs typeface="Roboto"/>
              <a:sym typeface="Roboto"/>
            </a:endParaRPr>
          </a:p>
        </p:txBody>
      </p:sp>
      <p:sp>
        <p:nvSpPr>
          <p:cNvPr id="1009" name="Google Shape;1009;p81"/>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Abstracts SQL queries to simpler object methods.</a:t>
            </a:r>
            <a:endParaRPr sz="1600">
              <a:latin typeface="Roboto"/>
              <a:ea typeface="Roboto"/>
              <a:cs typeface="Roboto"/>
              <a:sym typeface="Roboto"/>
            </a:endParaRPr>
          </a:p>
        </p:txBody>
      </p:sp>
      <p:sp>
        <p:nvSpPr>
          <p:cNvPr id="1010" name="Google Shape;1010;p81"/>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Provides built-in validation checks for securing data.</a:t>
            </a:r>
            <a:endParaRPr sz="1600">
              <a:latin typeface="Roboto"/>
              <a:ea typeface="Roboto"/>
              <a:cs typeface="Roboto"/>
              <a:sym typeface="Roboto"/>
            </a:endParaRPr>
          </a:p>
        </p:txBody>
      </p:sp>
      <p:sp>
        <p:nvSpPr>
          <p:cNvPr id="1011" name="Google Shape;1011;p81"/>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Makes it easier to visualize and join relational data.</a:t>
            </a:r>
            <a:endParaRPr sz="1600">
              <a:latin typeface="Roboto"/>
              <a:ea typeface="Roboto"/>
              <a:cs typeface="Roboto"/>
              <a:sym typeface="Roboto"/>
            </a:endParaRPr>
          </a:p>
        </p:txBody>
      </p:sp>
      <p:sp>
        <p:nvSpPr>
          <p:cNvPr id="1012" name="Google Shape;1012;p81"/>
          <p:cNvSpPr/>
          <p:nvPr/>
        </p:nvSpPr>
        <p:spPr>
          <a:xfrm>
            <a:off x="1364850" y="40021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And more!</a:t>
            </a:r>
            <a:endParaRPr sz="1600">
              <a:latin typeface="Roboto"/>
              <a:ea typeface="Roboto"/>
              <a:cs typeface="Roboto"/>
              <a:sym typeface="Roboto"/>
            </a:endParaRPr>
          </a:p>
        </p:txBody>
      </p:sp>
      <p:sp>
        <p:nvSpPr>
          <p:cNvPr id="1013" name="Google Shape;1013;p81"/>
          <p:cNvSpPr/>
          <p:nvPr/>
        </p:nvSpPr>
        <p:spPr>
          <a:xfrm>
            <a:off x="450683" y="12818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4" name="Google Shape;1014;p81"/>
          <p:cNvSpPr/>
          <p:nvPr/>
        </p:nvSpPr>
        <p:spPr>
          <a:xfrm flipH="1" rot="10800000">
            <a:off x="450683" y="15603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5" name="Google Shape;1015;p81"/>
          <p:cNvSpPr/>
          <p:nvPr/>
        </p:nvSpPr>
        <p:spPr>
          <a:xfrm>
            <a:off x="450683" y="19667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6" name="Google Shape;1016;p81"/>
          <p:cNvSpPr/>
          <p:nvPr/>
        </p:nvSpPr>
        <p:spPr>
          <a:xfrm flipH="1" rot="10800000">
            <a:off x="450683" y="22453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7" name="Google Shape;1017;p81"/>
          <p:cNvSpPr/>
          <p:nvPr/>
        </p:nvSpPr>
        <p:spPr>
          <a:xfrm>
            <a:off x="450683" y="26826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18" name="Google Shape;1018;p81"/>
          <p:cNvSpPr/>
          <p:nvPr/>
        </p:nvSpPr>
        <p:spPr>
          <a:xfrm flipH="1" rot="10800000">
            <a:off x="450683" y="29612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19" name="Google Shape;1019;p81"/>
          <p:cNvSpPr/>
          <p:nvPr/>
        </p:nvSpPr>
        <p:spPr>
          <a:xfrm>
            <a:off x="450683" y="33663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20" name="Google Shape;1020;p81"/>
          <p:cNvSpPr/>
          <p:nvPr/>
        </p:nvSpPr>
        <p:spPr>
          <a:xfrm flipH="1" rot="10800000">
            <a:off x="450683" y="36449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21" name="Google Shape;1021;p81"/>
          <p:cNvSpPr/>
          <p:nvPr/>
        </p:nvSpPr>
        <p:spPr>
          <a:xfrm>
            <a:off x="450683" y="40500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22" name="Google Shape;1022;p81"/>
          <p:cNvSpPr/>
          <p:nvPr/>
        </p:nvSpPr>
        <p:spPr>
          <a:xfrm flipH="1" rot="10800000">
            <a:off x="450683" y="43286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8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How can we learn to use and</a:t>
            </a:r>
            <a:endParaRPr/>
          </a:p>
          <a:p>
            <a:pPr indent="0" lvl="0" marL="0" rtl="0" algn="l">
              <a:spcBef>
                <a:spcPts val="0"/>
              </a:spcBef>
              <a:spcAft>
                <a:spcPts val="0"/>
              </a:spcAft>
              <a:buNone/>
            </a:pPr>
            <a:r>
              <a:rPr lang="en"/>
              <a:t>implement Sequelize?</a:t>
            </a:r>
            <a:endParaRPr/>
          </a:p>
        </p:txBody>
      </p:sp>
      <p:sp>
        <p:nvSpPr>
          <p:cNvPr id="1028" name="Google Shape;1028;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83"/>
          <p:cNvSpPr txBox="1"/>
          <p:nvPr>
            <p:ph type="title"/>
          </p:nvPr>
        </p:nvSpPr>
        <p:spPr>
          <a:xfrm>
            <a:off x="25" y="274800"/>
            <a:ext cx="85203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Sequelize and other ORMs were created to make managing and using data easier, but they still come with a learning curve!</a:t>
            </a:r>
            <a:endParaRPr/>
          </a:p>
        </p:txBody>
      </p:sp>
      <p:sp>
        <p:nvSpPr>
          <p:cNvPr id="1034" name="Google Shape;1034;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0" name="Google Shape;1040;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Learn Sequelize</a:t>
            </a:r>
            <a:endParaRPr/>
          </a:p>
        </p:txBody>
      </p:sp>
      <p:sp>
        <p:nvSpPr>
          <p:cNvPr id="1041" name="Google Shape;1041;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try the following strategies to learn Sequelize:</a:t>
            </a:r>
            <a:endParaRPr/>
          </a:p>
        </p:txBody>
      </p:sp>
      <p:sp>
        <p:nvSpPr>
          <p:cNvPr id="1042" name="Google Shape;1042;p84"/>
          <p:cNvSpPr/>
          <p:nvPr/>
        </p:nvSpPr>
        <p:spPr>
          <a:xfrm>
            <a:off x="1362456" y="12240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Read the official documentation and practice with the provided examples.</a:t>
            </a:r>
            <a:endParaRPr sz="1600">
              <a:latin typeface="Roboto"/>
              <a:ea typeface="Roboto"/>
              <a:cs typeface="Roboto"/>
              <a:sym typeface="Roboto"/>
            </a:endParaRPr>
          </a:p>
        </p:txBody>
      </p:sp>
      <p:sp>
        <p:nvSpPr>
          <p:cNvPr id="1043" name="Google Shape;1043;p84"/>
          <p:cNvSpPr/>
          <p:nvPr/>
        </p:nvSpPr>
        <p:spPr>
          <a:xfrm>
            <a:off x="1352550" y="19263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Reverse-engineer finished code to see how something was accomplished.</a:t>
            </a:r>
            <a:endParaRPr sz="1600">
              <a:latin typeface="Roboto"/>
              <a:ea typeface="Roboto"/>
              <a:cs typeface="Roboto"/>
              <a:sym typeface="Roboto"/>
            </a:endParaRPr>
          </a:p>
        </p:txBody>
      </p:sp>
      <p:sp>
        <p:nvSpPr>
          <p:cNvPr id="1044" name="Google Shape;1044;p84"/>
          <p:cNvSpPr/>
          <p:nvPr/>
        </p:nvSpPr>
        <p:spPr>
          <a:xfrm>
            <a:off x="1352550" y="26166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Build something from scratch.</a:t>
            </a:r>
            <a:endParaRPr sz="1600">
              <a:latin typeface="Roboto"/>
              <a:ea typeface="Roboto"/>
              <a:cs typeface="Roboto"/>
              <a:sym typeface="Roboto"/>
            </a:endParaRPr>
          </a:p>
        </p:txBody>
      </p:sp>
      <p:sp>
        <p:nvSpPr>
          <p:cNvPr id="1045" name="Google Shape;1045;p84"/>
          <p:cNvSpPr/>
          <p:nvPr/>
        </p:nvSpPr>
        <p:spPr>
          <a:xfrm>
            <a:off x="1352550" y="33093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Debug a broken app.</a:t>
            </a:r>
            <a:endParaRPr sz="1600">
              <a:latin typeface="Roboto"/>
              <a:ea typeface="Roboto"/>
              <a:cs typeface="Roboto"/>
              <a:sym typeface="Roboto"/>
            </a:endParaRPr>
          </a:p>
        </p:txBody>
      </p:sp>
      <p:sp>
        <p:nvSpPr>
          <p:cNvPr id="1046" name="Google Shape;1046;p84"/>
          <p:cNvSpPr/>
          <p:nvPr/>
        </p:nvSpPr>
        <p:spPr>
          <a:xfrm>
            <a:off x="1364850" y="40021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And most importantly, ask questions!</a:t>
            </a:r>
            <a:endParaRPr sz="1600">
              <a:latin typeface="Roboto"/>
              <a:ea typeface="Roboto"/>
              <a:cs typeface="Roboto"/>
              <a:sym typeface="Roboto"/>
            </a:endParaRPr>
          </a:p>
        </p:txBody>
      </p:sp>
      <p:sp>
        <p:nvSpPr>
          <p:cNvPr id="1047" name="Google Shape;1047;p84"/>
          <p:cNvSpPr/>
          <p:nvPr/>
        </p:nvSpPr>
        <p:spPr>
          <a:xfrm>
            <a:off x="450683" y="12818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48" name="Google Shape;1048;p84"/>
          <p:cNvSpPr/>
          <p:nvPr/>
        </p:nvSpPr>
        <p:spPr>
          <a:xfrm flipH="1" rot="10800000">
            <a:off x="450683" y="15603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49" name="Google Shape;1049;p84"/>
          <p:cNvSpPr/>
          <p:nvPr/>
        </p:nvSpPr>
        <p:spPr>
          <a:xfrm>
            <a:off x="450683" y="19667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50" name="Google Shape;1050;p84"/>
          <p:cNvSpPr/>
          <p:nvPr/>
        </p:nvSpPr>
        <p:spPr>
          <a:xfrm flipH="1" rot="10800000">
            <a:off x="450683" y="22453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51" name="Google Shape;1051;p84"/>
          <p:cNvSpPr/>
          <p:nvPr/>
        </p:nvSpPr>
        <p:spPr>
          <a:xfrm>
            <a:off x="450683" y="26826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52" name="Google Shape;1052;p84"/>
          <p:cNvSpPr/>
          <p:nvPr/>
        </p:nvSpPr>
        <p:spPr>
          <a:xfrm flipH="1" rot="10800000">
            <a:off x="450683" y="29612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53" name="Google Shape;1053;p84"/>
          <p:cNvSpPr/>
          <p:nvPr/>
        </p:nvSpPr>
        <p:spPr>
          <a:xfrm>
            <a:off x="450683" y="33663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54" name="Google Shape;1054;p84"/>
          <p:cNvSpPr/>
          <p:nvPr/>
        </p:nvSpPr>
        <p:spPr>
          <a:xfrm flipH="1" rot="10800000">
            <a:off x="450683" y="36449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55" name="Google Shape;1055;p84"/>
          <p:cNvSpPr/>
          <p:nvPr/>
        </p:nvSpPr>
        <p:spPr>
          <a:xfrm>
            <a:off x="450683" y="40500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56" name="Google Shape;1056;p84"/>
          <p:cNvSpPr/>
          <p:nvPr/>
        </p:nvSpPr>
        <p:spPr>
          <a:xfrm flipH="1" rot="10800000">
            <a:off x="450683" y="43286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8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062" name="Google Shape;1062;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are some of the challenges </a:t>
            </a:r>
            <a:br>
              <a:rPr lang="en"/>
            </a:br>
            <a:r>
              <a:rPr lang="en"/>
              <a:t>of using plain SQL in JavaScript?</a:t>
            </a:r>
            <a:endParaRPr/>
          </a:p>
        </p:txBody>
      </p:sp>
      <p:sp>
        <p:nvSpPr>
          <p:cNvPr id="888" name="Google Shape;888;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Challenges of SQL in JavaScript	</a:t>
            </a:r>
            <a:endParaRPr/>
          </a:p>
        </p:txBody>
      </p:sp>
      <p:sp>
        <p:nvSpPr>
          <p:cNvPr id="894" name="Google Shape;894;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5" name="Google Shape;895;p73"/>
          <p:cNvSpPr/>
          <p:nvPr/>
        </p:nvSpPr>
        <p:spPr>
          <a:xfrm>
            <a:off x="453220" y="9668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6" name="Google Shape;896;p73"/>
          <p:cNvSpPr/>
          <p:nvPr/>
        </p:nvSpPr>
        <p:spPr>
          <a:xfrm flipH="1" rot="10800000">
            <a:off x="453220" y="12453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897" name="Google Shape;897;p73"/>
          <p:cNvSpPr/>
          <p:nvPr/>
        </p:nvSpPr>
        <p:spPr>
          <a:xfrm>
            <a:off x="453233" y="17429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98" name="Google Shape;898;p73"/>
          <p:cNvSpPr/>
          <p:nvPr/>
        </p:nvSpPr>
        <p:spPr>
          <a:xfrm flipH="1" rot="10800000">
            <a:off x="453233" y="20214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899" name="Google Shape;899;p73"/>
          <p:cNvSpPr/>
          <p:nvPr/>
        </p:nvSpPr>
        <p:spPr>
          <a:xfrm>
            <a:off x="1352550" y="9216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It is prone to accidental syntax errors.</a:t>
            </a:r>
            <a:endParaRPr sz="1600">
              <a:latin typeface="Roboto"/>
              <a:ea typeface="Roboto"/>
              <a:cs typeface="Roboto"/>
              <a:sym typeface="Roboto"/>
            </a:endParaRPr>
          </a:p>
        </p:txBody>
      </p:sp>
      <p:sp>
        <p:nvSpPr>
          <p:cNvPr id="900" name="Google Shape;900;p73"/>
          <p:cNvSpPr/>
          <p:nvPr/>
        </p:nvSpPr>
        <p:spPr>
          <a:xfrm>
            <a:off x="1352550" y="16977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Complicated queries can be hard to follow.</a:t>
            </a:r>
            <a:endParaRPr sz="1600">
              <a:latin typeface="Roboto"/>
              <a:ea typeface="Roboto"/>
              <a:cs typeface="Roboto"/>
              <a:sym typeface="Roboto"/>
            </a:endParaRPr>
          </a:p>
        </p:txBody>
      </p:sp>
      <p:sp>
        <p:nvSpPr>
          <p:cNvPr id="901" name="Google Shape;901;p73"/>
          <p:cNvSpPr/>
          <p:nvPr/>
        </p:nvSpPr>
        <p:spPr>
          <a:xfrm>
            <a:off x="1352550" y="24642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It requires extra work to validate and secure data.</a:t>
            </a:r>
            <a:endParaRPr sz="1600">
              <a:latin typeface="Roboto"/>
              <a:ea typeface="Roboto"/>
              <a:cs typeface="Roboto"/>
              <a:sym typeface="Roboto"/>
            </a:endParaRPr>
          </a:p>
        </p:txBody>
      </p:sp>
      <p:sp>
        <p:nvSpPr>
          <p:cNvPr id="902" name="Google Shape;902;p73"/>
          <p:cNvSpPr/>
          <p:nvPr/>
        </p:nvSpPr>
        <p:spPr>
          <a:xfrm>
            <a:off x="1352550" y="32331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Similar routes can lead to repetitive queries being written.</a:t>
            </a:r>
            <a:endParaRPr sz="1600">
              <a:latin typeface="Roboto"/>
              <a:ea typeface="Roboto"/>
              <a:cs typeface="Roboto"/>
              <a:sym typeface="Roboto"/>
            </a:endParaRPr>
          </a:p>
        </p:txBody>
      </p:sp>
      <p:sp>
        <p:nvSpPr>
          <p:cNvPr id="903" name="Google Shape;903;p73"/>
          <p:cNvSpPr/>
          <p:nvPr/>
        </p:nvSpPr>
        <p:spPr>
          <a:xfrm>
            <a:off x="453233" y="25189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4" name="Google Shape;904;p73"/>
          <p:cNvSpPr/>
          <p:nvPr/>
        </p:nvSpPr>
        <p:spPr>
          <a:xfrm flipH="1" rot="10800000">
            <a:off x="453233" y="27975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05" name="Google Shape;905;p73"/>
          <p:cNvSpPr/>
          <p:nvPr/>
        </p:nvSpPr>
        <p:spPr>
          <a:xfrm>
            <a:off x="453233" y="32664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6" name="Google Shape;906;p73"/>
          <p:cNvSpPr/>
          <p:nvPr/>
        </p:nvSpPr>
        <p:spPr>
          <a:xfrm flipH="1" rot="10800000">
            <a:off x="453233" y="35449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07" name="Google Shape;907;p73"/>
          <p:cNvSpPr/>
          <p:nvPr/>
        </p:nvSpPr>
        <p:spPr>
          <a:xfrm>
            <a:off x="1352550" y="39839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Data relationships aren’t obvious just by looking at the code.</a:t>
            </a:r>
            <a:endParaRPr sz="1600">
              <a:latin typeface="Roboto"/>
              <a:ea typeface="Roboto"/>
              <a:cs typeface="Roboto"/>
              <a:sym typeface="Roboto"/>
            </a:endParaRPr>
          </a:p>
        </p:txBody>
      </p:sp>
      <p:sp>
        <p:nvSpPr>
          <p:cNvPr id="908" name="Google Shape;908;p73"/>
          <p:cNvSpPr/>
          <p:nvPr/>
        </p:nvSpPr>
        <p:spPr>
          <a:xfrm>
            <a:off x="453233" y="4017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09" name="Google Shape;909;p73"/>
          <p:cNvSpPr/>
          <p:nvPr/>
        </p:nvSpPr>
        <p:spPr>
          <a:xfrm flipH="1" rot="10800000">
            <a:off x="453233" y="4295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7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object-oriented programming? </a:t>
            </a:r>
            <a:endParaRPr/>
          </a:p>
        </p:txBody>
      </p:sp>
      <p:sp>
        <p:nvSpPr>
          <p:cNvPr id="915" name="Google Shape;915;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Object-Oriented Programming	</a:t>
            </a:r>
            <a:endParaRPr/>
          </a:p>
        </p:txBody>
      </p:sp>
      <p:sp>
        <p:nvSpPr>
          <p:cNvPr id="921" name="Google Shape;921;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2" name="Google Shape;922;p7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Object-oriented programming is a programming paradigm based on the concept of "objects", which can contain data and code: data in the form of fields, and code, in the form of procedures. </a:t>
            </a:r>
            <a:endParaRPr/>
          </a:p>
        </p:txBody>
      </p:sp>
      <p:sp>
        <p:nvSpPr>
          <p:cNvPr id="923" name="Google Shape;923;p75"/>
          <p:cNvSpPr/>
          <p:nvPr/>
        </p:nvSpPr>
        <p:spPr>
          <a:xfrm>
            <a:off x="4332975" y="2425875"/>
            <a:ext cx="774600" cy="774600"/>
          </a:xfrm>
          <a:prstGeom prst="rect">
            <a:avLst/>
          </a:prstGeom>
          <a:solidFill>
            <a:srgbClr val="04346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rgbClr val="FFFFFF"/>
                </a:solidFill>
                <a:latin typeface="Roboto Medium"/>
                <a:ea typeface="Roboto Medium"/>
                <a:cs typeface="Roboto Medium"/>
                <a:sym typeface="Roboto Medium"/>
              </a:rPr>
              <a:t>ORM</a:t>
            </a:r>
            <a:endParaRPr sz="1700">
              <a:solidFill>
                <a:srgbClr val="FFFFFF"/>
              </a:solidFill>
              <a:latin typeface="Roboto Medium"/>
              <a:ea typeface="Roboto Medium"/>
              <a:cs typeface="Roboto Medium"/>
              <a:sym typeface="Roboto Medium"/>
            </a:endParaRPr>
          </a:p>
        </p:txBody>
      </p:sp>
      <p:sp>
        <p:nvSpPr>
          <p:cNvPr id="924" name="Google Shape;924;p75"/>
          <p:cNvSpPr txBox="1"/>
          <p:nvPr/>
        </p:nvSpPr>
        <p:spPr>
          <a:xfrm>
            <a:off x="846600" y="1925425"/>
            <a:ext cx="184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43461"/>
                </a:solidFill>
                <a:latin typeface="Roboto Medium"/>
                <a:ea typeface="Roboto Medium"/>
                <a:cs typeface="Roboto Medium"/>
                <a:sym typeface="Roboto Medium"/>
              </a:rPr>
              <a:t>Data</a:t>
            </a:r>
            <a:r>
              <a:rPr lang="en">
                <a:solidFill>
                  <a:srgbClr val="043461"/>
                </a:solidFill>
                <a:latin typeface="Roboto Medium"/>
                <a:ea typeface="Roboto Medium"/>
                <a:cs typeface="Roboto Medium"/>
                <a:sym typeface="Roboto Medium"/>
              </a:rPr>
              <a:t> model</a:t>
            </a:r>
            <a:endParaRPr>
              <a:solidFill>
                <a:srgbClr val="043461"/>
              </a:solidFill>
              <a:latin typeface="Roboto Medium"/>
              <a:ea typeface="Roboto Medium"/>
              <a:cs typeface="Roboto Medium"/>
              <a:sym typeface="Roboto Medium"/>
            </a:endParaRPr>
          </a:p>
        </p:txBody>
      </p:sp>
      <p:grpSp>
        <p:nvGrpSpPr>
          <p:cNvPr id="925" name="Google Shape;925;p75"/>
          <p:cNvGrpSpPr/>
          <p:nvPr/>
        </p:nvGrpSpPr>
        <p:grpSpPr>
          <a:xfrm>
            <a:off x="6456000" y="1925425"/>
            <a:ext cx="1841400" cy="2342025"/>
            <a:chOff x="846113" y="1942725"/>
            <a:chExt cx="1841400" cy="2342025"/>
          </a:xfrm>
        </p:grpSpPr>
        <p:sp>
          <p:nvSpPr>
            <p:cNvPr id="926" name="Google Shape;926;p75"/>
            <p:cNvSpPr/>
            <p:nvPr/>
          </p:nvSpPr>
          <p:spPr>
            <a:xfrm>
              <a:off x="1411838" y="2408463"/>
              <a:ext cx="774600" cy="774600"/>
            </a:xfrm>
            <a:prstGeom prst="ellipse">
              <a:avLst/>
            </a:prstGeom>
            <a:solidFill>
              <a:srgbClr val="04346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Class</a:t>
              </a:r>
              <a:endParaRPr sz="1200">
                <a:solidFill>
                  <a:srgbClr val="FFFFFF"/>
                </a:solidFill>
                <a:latin typeface="Roboto Medium"/>
                <a:ea typeface="Roboto Medium"/>
                <a:cs typeface="Roboto Medium"/>
                <a:sym typeface="Roboto Medium"/>
              </a:endParaRPr>
            </a:p>
          </p:txBody>
        </p:sp>
        <p:sp>
          <p:nvSpPr>
            <p:cNvPr id="927" name="Google Shape;927;p75"/>
            <p:cNvSpPr/>
            <p:nvPr/>
          </p:nvSpPr>
          <p:spPr>
            <a:xfrm>
              <a:off x="915738" y="3510150"/>
              <a:ext cx="774600" cy="774600"/>
            </a:xfrm>
            <a:prstGeom prst="ellipse">
              <a:avLst/>
            </a:prstGeom>
            <a:solidFill>
              <a:srgbClr val="1475D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Class 1</a:t>
              </a:r>
              <a:endParaRPr sz="1200">
                <a:solidFill>
                  <a:srgbClr val="FFFFFF"/>
                </a:solidFill>
                <a:latin typeface="Roboto Medium"/>
                <a:ea typeface="Roboto Medium"/>
                <a:cs typeface="Roboto Medium"/>
                <a:sym typeface="Roboto Medium"/>
              </a:endParaRPr>
            </a:p>
          </p:txBody>
        </p:sp>
        <p:sp>
          <p:nvSpPr>
            <p:cNvPr id="928" name="Google Shape;928;p75"/>
            <p:cNvSpPr/>
            <p:nvPr/>
          </p:nvSpPr>
          <p:spPr>
            <a:xfrm>
              <a:off x="1912913" y="3507363"/>
              <a:ext cx="774600" cy="774600"/>
            </a:xfrm>
            <a:prstGeom prst="ellipse">
              <a:avLst/>
            </a:prstGeom>
            <a:solidFill>
              <a:srgbClr val="1475D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Class 2</a:t>
              </a:r>
              <a:endParaRPr sz="1200">
                <a:solidFill>
                  <a:srgbClr val="FFFFFF"/>
                </a:solidFill>
                <a:latin typeface="Roboto Medium"/>
                <a:ea typeface="Roboto Medium"/>
                <a:cs typeface="Roboto Medium"/>
                <a:sym typeface="Roboto Medium"/>
              </a:endParaRPr>
            </a:p>
          </p:txBody>
        </p:sp>
        <p:sp>
          <p:nvSpPr>
            <p:cNvPr id="929" name="Google Shape;929;p75"/>
            <p:cNvSpPr txBox="1"/>
            <p:nvPr/>
          </p:nvSpPr>
          <p:spPr>
            <a:xfrm>
              <a:off x="846113" y="1942725"/>
              <a:ext cx="184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43461"/>
                  </a:solidFill>
                  <a:latin typeface="Roboto Medium"/>
                  <a:ea typeface="Roboto Medium"/>
                  <a:cs typeface="Roboto Medium"/>
                  <a:sym typeface="Roboto Medium"/>
                </a:rPr>
                <a:t>Object model</a:t>
              </a:r>
              <a:endParaRPr>
                <a:solidFill>
                  <a:srgbClr val="043461"/>
                </a:solidFill>
                <a:latin typeface="Roboto Medium"/>
                <a:ea typeface="Roboto Medium"/>
                <a:cs typeface="Roboto Medium"/>
                <a:sym typeface="Roboto Medium"/>
              </a:endParaRPr>
            </a:p>
          </p:txBody>
        </p:sp>
        <p:cxnSp>
          <p:nvCxnSpPr>
            <p:cNvPr id="930" name="Google Shape;930;p75"/>
            <p:cNvCxnSpPr/>
            <p:nvPr/>
          </p:nvCxnSpPr>
          <p:spPr>
            <a:xfrm flipH="1">
              <a:off x="1372013" y="3028475"/>
              <a:ext cx="248700" cy="430800"/>
            </a:xfrm>
            <a:prstGeom prst="straightConnector1">
              <a:avLst/>
            </a:prstGeom>
            <a:noFill/>
            <a:ln cap="flat" cmpd="sng" w="9525">
              <a:solidFill>
                <a:srgbClr val="043461"/>
              </a:solidFill>
              <a:prstDash val="solid"/>
              <a:round/>
              <a:headEnd len="med" w="med" type="none"/>
              <a:tailEnd len="med" w="med" type="stealth"/>
            </a:ln>
          </p:spPr>
        </p:cxnSp>
        <p:cxnSp>
          <p:nvCxnSpPr>
            <p:cNvPr id="931" name="Google Shape;931;p75"/>
            <p:cNvCxnSpPr/>
            <p:nvPr/>
          </p:nvCxnSpPr>
          <p:spPr>
            <a:xfrm>
              <a:off x="1937738" y="3028475"/>
              <a:ext cx="248700" cy="430800"/>
            </a:xfrm>
            <a:prstGeom prst="straightConnector1">
              <a:avLst/>
            </a:prstGeom>
            <a:noFill/>
            <a:ln cap="flat" cmpd="sng" w="9525">
              <a:solidFill>
                <a:srgbClr val="043461"/>
              </a:solidFill>
              <a:prstDash val="solid"/>
              <a:round/>
              <a:headEnd len="med" w="med" type="none"/>
              <a:tailEnd len="med" w="med" type="stealth"/>
            </a:ln>
          </p:spPr>
        </p:cxnSp>
      </p:grpSp>
      <p:pic>
        <p:nvPicPr>
          <p:cNvPr id="932" name="Google Shape;932;p75"/>
          <p:cNvPicPr preferRelativeResize="0"/>
          <p:nvPr/>
        </p:nvPicPr>
        <p:blipFill>
          <a:blip r:embed="rId3">
            <a:alphaModFix/>
          </a:blip>
          <a:stretch>
            <a:fillRect/>
          </a:stretch>
        </p:blipFill>
        <p:spPr>
          <a:xfrm>
            <a:off x="938100" y="2266251"/>
            <a:ext cx="874345" cy="1195650"/>
          </a:xfrm>
          <a:prstGeom prst="rect">
            <a:avLst/>
          </a:prstGeom>
          <a:noFill/>
          <a:ln>
            <a:noFill/>
          </a:ln>
        </p:spPr>
      </p:pic>
      <p:sp>
        <p:nvSpPr>
          <p:cNvPr id="933" name="Google Shape;933;p75"/>
          <p:cNvSpPr/>
          <p:nvPr/>
        </p:nvSpPr>
        <p:spPr>
          <a:xfrm>
            <a:off x="1351375" y="2770201"/>
            <a:ext cx="1261800" cy="1261800"/>
          </a:xfrm>
          <a:prstGeom prst="ellipse">
            <a:avLst/>
          </a:prstGeom>
          <a:solidFill>
            <a:srgbClr val="EBEDF0"/>
          </a:solid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1200">
                <a:solidFill>
                  <a:srgbClr val="043461"/>
                </a:solidFill>
                <a:latin typeface="Roboto Medium"/>
                <a:ea typeface="Roboto Medium"/>
                <a:cs typeface="Roboto Medium"/>
                <a:sym typeface="Roboto Medium"/>
              </a:rPr>
              <a:t>Tables</a:t>
            </a:r>
            <a:endParaRPr sz="1200">
              <a:solidFill>
                <a:srgbClr val="043461"/>
              </a:solidFill>
              <a:latin typeface="Roboto Medium"/>
              <a:ea typeface="Roboto Medium"/>
              <a:cs typeface="Roboto Medium"/>
              <a:sym typeface="Roboto Medium"/>
            </a:endParaRPr>
          </a:p>
        </p:txBody>
      </p:sp>
      <p:graphicFrame>
        <p:nvGraphicFramePr>
          <p:cNvPr id="934" name="Google Shape;934;p75"/>
          <p:cNvGraphicFramePr/>
          <p:nvPr/>
        </p:nvGraphicFramePr>
        <p:xfrm>
          <a:off x="1485575" y="3218700"/>
          <a:ext cx="3000000" cy="3000000"/>
        </p:xfrm>
        <a:graphic>
          <a:graphicData uri="http://schemas.openxmlformats.org/drawingml/2006/table">
            <a:tbl>
              <a:tblPr>
                <a:noFill/>
                <a:tableStyleId>{C3D4365F-542C-402D-895B-F899297132E9}</a:tableStyleId>
              </a:tblPr>
              <a:tblGrid>
                <a:gridCol w="258200"/>
                <a:gridCol w="258200"/>
                <a:gridCol w="258200"/>
              </a:tblGrid>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r>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r>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r>
            </a:tbl>
          </a:graphicData>
        </a:graphic>
      </p:graphicFrame>
      <p:graphicFrame>
        <p:nvGraphicFramePr>
          <p:cNvPr id="935" name="Google Shape;935;p75"/>
          <p:cNvGraphicFramePr/>
          <p:nvPr/>
        </p:nvGraphicFramePr>
        <p:xfrm>
          <a:off x="1646675" y="3401825"/>
          <a:ext cx="3000000" cy="3000000"/>
        </p:xfrm>
        <a:graphic>
          <a:graphicData uri="http://schemas.openxmlformats.org/drawingml/2006/table">
            <a:tbl>
              <a:tblPr>
                <a:noFill/>
                <a:tableStyleId>{C3D4365F-542C-402D-895B-F899297132E9}</a:tableStyleId>
              </a:tblPr>
              <a:tblGrid>
                <a:gridCol w="258200"/>
                <a:gridCol w="258200"/>
                <a:gridCol w="258200"/>
              </a:tblGrid>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043461"/>
                    </a:solidFill>
                  </a:tcPr>
                </a:tc>
              </a:tr>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r>
              <a:tr h="121600">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
                    </a:p>
                  </a:txBody>
                  <a:tcPr marT="0" marB="0" marR="0" marL="0">
                    <a:lnL cap="flat" cmpd="sng" w="9525">
                      <a:solidFill>
                        <a:srgbClr val="1475D4"/>
                      </a:solidFill>
                      <a:prstDash val="solid"/>
                      <a:round/>
                      <a:headEnd len="sm" w="sm" type="none"/>
                      <a:tailEnd len="sm" w="sm" type="none"/>
                    </a:lnL>
                    <a:lnR cap="flat" cmpd="sng" w="9525">
                      <a:solidFill>
                        <a:srgbClr val="1475D4"/>
                      </a:solidFill>
                      <a:prstDash val="solid"/>
                      <a:round/>
                      <a:headEnd len="sm" w="sm" type="none"/>
                      <a:tailEnd len="sm" w="sm" type="none"/>
                    </a:lnR>
                    <a:lnT cap="flat" cmpd="sng" w="9525">
                      <a:solidFill>
                        <a:srgbClr val="1475D4"/>
                      </a:solidFill>
                      <a:prstDash val="solid"/>
                      <a:round/>
                      <a:headEnd len="sm" w="sm" type="none"/>
                      <a:tailEnd len="sm" w="sm" type="none"/>
                    </a:lnT>
                    <a:lnB cap="flat" cmpd="sng" w="9525">
                      <a:solidFill>
                        <a:srgbClr val="1475D4"/>
                      </a:solidFill>
                      <a:prstDash val="solid"/>
                      <a:round/>
                      <a:headEnd len="sm" w="sm" type="none"/>
                      <a:tailEnd len="sm" w="sm" type="none"/>
                    </a:lnB>
                    <a:solidFill>
                      <a:srgbClr val="FFFFFF"/>
                    </a:solidFill>
                  </a:tcPr>
                </a:tc>
              </a:tr>
            </a:tbl>
          </a:graphicData>
        </a:graphic>
      </p:graphicFrame>
      <p:cxnSp>
        <p:nvCxnSpPr>
          <p:cNvPr id="936" name="Google Shape;936;p75"/>
          <p:cNvCxnSpPr/>
          <p:nvPr/>
        </p:nvCxnSpPr>
        <p:spPr>
          <a:xfrm rot="10800000">
            <a:off x="2703663" y="2712663"/>
            <a:ext cx="1449900" cy="0"/>
          </a:xfrm>
          <a:prstGeom prst="straightConnector1">
            <a:avLst/>
          </a:prstGeom>
          <a:noFill/>
          <a:ln cap="flat" cmpd="sng" w="9525">
            <a:solidFill>
              <a:srgbClr val="043461"/>
            </a:solidFill>
            <a:prstDash val="solid"/>
            <a:round/>
            <a:headEnd len="med" w="med" type="stealth"/>
            <a:tailEnd len="med" w="med" type="none"/>
          </a:ln>
        </p:spPr>
      </p:cxnSp>
      <p:cxnSp>
        <p:nvCxnSpPr>
          <p:cNvPr id="937" name="Google Shape;937;p75"/>
          <p:cNvCxnSpPr/>
          <p:nvPr/>
        </p:nvCxnSpPr>
        <p:spPr>
          <a:xfrm rot="10800000">
            <a:off x="2703663" y="2878888"/>
            <a:ext cx="1449900" cy="0"/>
          </a:xfrm>
          <a:prstGeom prst="straightConnector1">
            <a:avLst/>
          </a:prstGeom>
          <a:noFill/>
          <a:ln cap="flat" cmpd="sng" w="9525">
            <a:solidFill>
              <a:srgbClr val="043461"/>
            </a:solidFill>
            <a:prstDash val="solid"/>
            <a:round/>
            <a:headEnd len="med" w="med" type="none"/>
            <a:tailEnd len="med" w="med" type="stealth"/>
          </a:ln>
        </p:spPr>
      </p:cxnSp>
      <p:cxnSp>
        <p:nvCxnSpPr>
          <p:cNvPr id="938" name="Google Shape;938;p75"/>
          <p:cNvCxnSpPr/>
          <p:nvPr/>
        </p:nvCxnSpPr>
        <p:spPr>
          <a:xfrm rot="10800000">
            <a:off x="5285588" y="2712663"/>
            <a:ext cx="1449900" cy="0"/>
          </a:xfrm>
          <a:prstGeom prst="straightConnector1">
            <a:avLst/>
          </a:prstGeom>
          <a:noFill/>
          <a:ln cap="flat" cmpd="sng" w="9525">
            <a:solidFill>
              <a:srgbClr val="043461"/>
            </a:solidFill>
            <a:prstDash val="solid"/>
            <a:round/>
            <a:headEnd len="med" w="med" type="stealth"/>
            <a:tailEnd len="med" w="med" type="none"/>
          </a:ln>
        </p:spPr>
      </p:cxnSp>
      <p:cxnSp>
        <p:nvCxnSpPr>
          <p:cNvPr id="939" name="Google Shape;939;p75"/>
          <p:cNvCxnSpPr/>
          <p:nvPr/>
        </p:nvCxnSpPr>
        <p:spPr>
          <a:xfrm rot="10800000">
            <a:off x="5285588" y="2878888"/>
            <a:ext cx="1449900" cy="0"/>
          </a:xfrm>
          <a:prstGeom prst="straightConnector1">
            <a:avLst/>
          </a:prstGeom>
          <a:noFill/>
          <a:ln cap="flat" cmpd="sng" w="9525">
            <a:solidFill>
              <a:srgbClr val="043461"/>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Object-Oriented Programming	</a:t>
            </a:r>
            <a:endParaRPr/>
          </a:p>
        </p:txBody>
      </p:sp>
      <p:sp>
        <p:nvSpPr>
          <p:cNvPr id="945" name="Google Shape;94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6" name="Google Shape;946;p76"/>
          <p:cNvSpPr/>
          <p:nvPr/>
        </p:nvSpPr>
        <p:spPr>
          <a:xfrm flipH="1">
            <a:off x="724275" y="18615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6"/>
          <p:cNvSpPr txBox="1"/>
          <p:nvPr>
            <p:ph idx="1" type="subTitle"/>
          </p:nvPr>
        </p:nvSpPr>
        <p:spPr>
          <a:xfrm>
            <a:off x="724275" y="1861625"/>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Code is organized using objects instead of functions.</a:t>
            </a:r>
            <a:endParaRPr sz="1800">
              <a:latin typeface="Roboto"/>
              <a:ea typeface="Roboto"/>
              <a:cs typeface="Roboto"/>
              <a:sym typeface="Roboto"/>
            </a:endParaRPr>
          </a:p>
        </p:txBody>
      </p:sp>
      <p:grpSp>
        <p:nvGrpSpPr>
          <p:cNvPr id="948" name="Google Shape;948;p76"/>
          <p:cNvGrpSpPr/>
          <p:nvPr/>
        </p:nvGrpSpPr>
        <p:grpSpPr>
          <a:xfrm>
            <a:off x="457181" y="1268903"/>
            <a:ext cx="533372" cy="533480"/>
            <a:chOff x="457200" y="1378813"/>
            <a:chExt cx="695400" cy="695450"/>
          </a:xfrm>
        </p:grpSpPr>
        <p:sp>
          <p:nvSpPr>
            <p:cNvPr id="949" name="Google Shape;949;p76"/>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950" name="Google Shape;950;p76"/>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76"/>
          <p:cNvGrpSpPr/>
          <p:nvPr/>
        </p:nvGrpSpPr>
        <p:grpSpPr>
          <a:xfrm>
            <a:off x="3228956" y="1268903"/>
            <a:ext cx="533372" cy="533480"/>
            <a:chOff x="457200" y="1378813"/>
            <a:chExt cx="695400" cy="695450"/>
          </a:xfrm>
        </p:grpSpPr>
        <p:sp>
          <p:nvSpPr>
            <p:cNvPr id="952" name="Google Shape;952;p7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53" name="Google Shape;953;p76"/>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54" name="Google Shape;954;p76"/>
          <p:cNvSpPr/>
          <p:nvPr/>
        </p:nvSpPr>
        <p:spPr>
          <a:xfrm flipH="1">
            <a:off x="3496050" y="18615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6"/>
          <p:cNvSpPr txBox="1"/>
          <p:nvPr>
            <p:ph idx="2" type="subTitle"/>
          </p:nvPr>
        </p:nvSpPr>
        <p:spPr>
          <a:xfrm>
            <a:off x="3496050" y="18616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Objects can inherit properties and methods from other objects.</a:t>
            </a:r>
            <a:endParaRPr sz="1800">
              <a:latin typeface="Roboto"/>
              <a:ea typeface="Roboto"/>
              <a:cs typeface="Roboto"/>
              <a:sym typeface="Roboto"/>
            </a:endParaRPr>
          </a:p>
        </p:txBody>
      </p:sp>
      <p:grpSp>
        <p:nvGrpSpPr>
          <p:cNvPr id="956" name="Google Shape;956;p76"/>
          <p:cNvGrpSpPr/>
          <p:nvPr/>
        </p:nvGrpSpPr>
        <p:grpSpPr>
          <a:xfrm>
            <a:off x="6134081" y="1269653"/>
            <a:ext cx="533372" cy="533480"/>
            <a:chOff x="457200" y="1378813"/>
            <a:chExt cx="695400" cy="695450"/>
          </a:xfrm>
        </p:grpSpPr>
        <p:sp>
          <p:nvSpPr>
            <p:cNvPr id="957" name="Google Shape;957;p76"/>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58" name="Google Shape;958;p76"/>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59" name="Google Shape;959;p76"/>
          <p:cNvSpPr/>
          <p:nvPr/>
        </p:nvSpPr>
        <p:spPr>
          <a:xfrm flipH="1">
            <a:off x="6401175" y="18623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6"/>
          <p:cNvSpPr txBox="1"/>
          <p:nvPr>
            <p:ph idx="3" type="subTitle"/>
          </p:nvPr>
        </p:nvSpPr>
        <p:spPr>
          <a:xfrm>
            <a:off x="6401175" y="186238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Multiple objects can be created from the same blueprint classes </a:t>
            </a:r>
            <a:br>
              <a:rPr lang="en" sz="1800">
                <a:latin typeface="Roboto"/>
                <a:ea typeface="Roboto"/>
                <a:cs typeface="Roboto"/>
                <a:sym typeface="Roboto"/>
              </a:rPr>
            </a:br>
            <a:r>
              <a:rPr lang="en" sz="1800">
                <a:latin typeface="Roboto"/>
                <a:ea typeface="Roboto"/>
                <a:cs typeface="Roboto"/>
                <a:sym typeface="Roboto"/>
              </a:rPr>
              <a:t>or constructor functions.</a:t>
            </a:r>
            <a:endParaRPr sz="18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800">
              <a:latin typeface="Roboto"/>
              <a:ea typeface="Roboto"/>
              <a:cs typeface="Roboto"/>
              <a:sym typeface="Roboto"/>
            </a:endParaRPr>
          </a:p>
          <a:p>
            <a:pPr indent="0" lvl="0" marL="0" rtl="0" algn="l">
              <a:lnSpc>
                <a:spcPct val="115000"/>
              </a:lnSpc>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77"/>
          <p:cNvSpPr txBox="1"/>
          <p:nvPr>
            <p:ph type="title"/>
          </p:nvPr>
        </p:nvSpPr>
        <p:spPr>
          <a:xfrm>
            <a:off x="-200" y="275025"/>
            <a:ext cx="8398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can objects help us manage SQL queries in JavaScript?</a:t>
            </a:r>
            <a:endParaRPr/>
          </a:p>
        </p:txBody>
      </p:sp>
      <p:sp>
        <p:nvSpPr>
          <p:cNvPr id="966" name="Google Shape;966;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Objects and SQL</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972" name="Google Shape;972;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3" name="Google Shape;973;p78"/>
          <p:cNvSpPr/>
          <p:nvPr/>
        </p:nvSpPr>
        <p:spPr>
          <a:xfrm flipH="1">
            <a:off x="724275" y="18615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8"/>
          <p:cNvSpPr txBox="1"/>
          <p:nvPr>
            <p:ph idx="1" type="subTitle"/>
          </p:nvPr>
        </p:nvSpPr>
        <p:spPr>
          <a:xfrm>
            <a:off x="724275" y="1861625"/>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We can set up object methods to run generic SQL queries based on the method’s parameters.</a:t>
            </a:r>
            <a:endParaRPr sz="1600">
              <a:latin typeface="Roboto"/>
              <a:ea typeface="Roboto"/>
              <a:cs typeface="Roboto"/>
              <a:sym typeface="Roboto"/>
            </a:endParaRPr>
          </a:p>
        </p:txBody>
      </p:sp>
      <p:grpSp>
        <p:nvGrpSpPr>
          <p:cNvPr id="975" name="Google Shape;975;p78"/>
          <p:cNvGrpSpPr/>
          <p:nvPr/>
        </p:nvGrpSpPr>
        <p:grpSpPr>
          <a:xfrm>
            <a:off x="457181" y="1268903"/>
            <a:ext cx="533372" cy="533480"/>
            <a:chOff x="457200" y="1378813"/>
            <a:chExt cx="695400" cy="695450"/>
          </a:xfrm>
        </p:grpSpPr>
        <p:sp>
          <p:nvSpPr>
            <p:cNvPr id="976" name="Google Shape;976;p7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977" name="Google Shape;977;p78"/>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78"/>
          <p:cNvGrpSpPr/>
          <p:nvPr/>
        </p:nvGrpSpPr>
        <p:grpSpPr>
          <a:xfrm>
            <a:off x="3228956" y="1268903"/>
            <a:ext cx="533372" cy="533480"/>
            <a:chOff x="457200" y="1378813"/>
            <a:chExt cx="695400" cy="695450"/>
          </a:xfrm>
        </p:grpSpPr>
        <p:sp>
          <p:nvSpPr>
            <p:cNvPr id="979" name="Google Shape;979;p7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80" name="Google Shape;980;p78"/>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81" name="Google Shape;981;p78"/>
          <p:cNvSpPr/>
          <p:nvPr/>
        </p:nvSpPr>
        <p:spPr>
          <a:xfrm flipH="1">
            <a:off x="3496050" y="18615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8"/>
          <p:cNvSpPr txBox="1"/>
          <p:nvPr>
            <p:ph idx="2" type="subTitle"/>
          </p:nvPr>
        </p:nvSpPr>
        <p:spPr>
          <a:xfrm>
            <a:off x="3496050" y="18616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We can structure objects to mimic how the data is stored in the database, eliminating ambiguity.</a:t>
            </a:r>
            <a:endParaRPr sz="1600">
              <a:latin typeface="Roboto"/>
              <a:ea typeface="Roboto"/>
              <a:cs typeface="Roboto"/>
              <a:sym typeface="Roboto"/>
            </a:endParaRPr>
          </a:p>
        </p:txBody>
      </p:sp>
      <p:grpSp>
        <p:nvGrpSpPr>
          <p:cNvPr id="983" name="Google Shape;983;p78"/>
          <p:cNvGrpSpPr/>
          <p:nvPr/>
        </p:nvGrpSpPr>
        <p:grpSpPr>
          <a:xfrm>
            <a:off x="6134081" y="1269653"/>
            <a:ext cx="533372" cy="533480"/>
            <a:chOff x="457200" y="1378813"/>
            <a:chExt cx="695400" cy="695450"/>
          </a:xfrm>
        </p:grpSpPr>
        <p:sp>
          <p:nvSpPr>
            <p:cNvPr id="984" name="Google Shape;984;p78"/>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85" name="Google Shape;985;p78"/>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986" name="Google Shape;986;p78"/>
          <p:cNvSpPr/>
          <p:nvPr/>
        </p:nvSpPr>
        <p:spPr>
          <a:xfrm flipH="1">
            <a:off x="6401175" y="18623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8"/>
          <p:cNvSpPr txBox="1"/>
          <p:nvPr>
            <p:ph idx="3" type="subTitle"/>
          </p:nvPr>
        </p:nvSpPr>
        <p:spPr>
          <a:xfrm>
            <a:off x="6401175" y="186238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600">
                <a:latin typeface="Roboto"/>
                <a:ea typeface="Roboto"/>
                <a:cs typeface="Roboto"/>
                <a:sym typeface="Roboto"/>
              </a:rPr>
              <a:t>We can import objects into any </a:t>
            </a:r>
            <a:br>
              <a:rPr lang="en" sz="1600">
                <a:latin typeface="Roboto"/>
                <a:ea typeface="Roboto"/>
                <a:cs typeface="Roboto"/>
                <a:sym typeface="Roboto"/>
              </a:rPr>
            </a:br>
            <a:r>
              <a:rPr lang="en" sz="1600">
                <a:latin typeface="Roboto"/>
                <a:ea typeface="Roboto"/>
                <a:cs typeface="Roboto"/>
                <a:sym typeface="Roboto"/>
              </a:rPr>
              <a:t>other module that needs to execute its SQL queries.</a:t>
            </a:r>
            <a:endParaRPr sz="16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79"/>
          <p:cNvSpPr txBox="1"/>
          <p:nvPr>
            <p:ph type="title"/>
          </p:nvPr>
        </p:nvSpPr>
        <p:spPr>
          <a:xfrm>
            <a:off x="-200" y="275025"/>
            <a:ext cx="8015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Is there a library that might already do this for us?</a:t>
            </a:r>
            <a:endParaRPr/>
          </a:p>
        </p:txBody>
      </p:sp>
      <p:sp>
        <p:nvSpPr>
          <p:cNvPr id="993" name="Google Shape;993;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